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3" r:id="rId4"/>
    <p:sldId id="274" r:id="rId5"/>
    <p:sldId id="261" r:id="rId6"/>
    <p:sldId id="262"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71" userDrawn="1">
          <p15:clr>
            <a:srgbClr val="A4A3A4"/>
          </p15:clr>
        </p15:guide>
        <p15:guide id="2" pos="4883" userDrawn="1">
          <p15:clr>
            <a:srgbClr val="A4A3A4"/>
          </p15:clr>
        </p15:guide>
        <p15:guide id="3" pos="7061" userDrawn="1">
          <p15:clr>
            <a:srgbClr val="A4A3A4"/>
          </p15:clr>
        </p15:guide>
        <p15:guide id="4" orient="horz" pos="10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4B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guide orient="horz" pos="3271"/>
        <p:guide pos="4883"/>
        <p:guide pos="7061"/>
        <p:guide orient="horz" pos="104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waz, Farman GIZ PK" userId="521a7dcb-7f7f-4f12-b8f9-045a3cd3fb42" providerId="ADAL" clId="{2DD3935D-DC24-4A19-9006-7AEC78E354DC}"/>
    <pc:docChg chg="modSld">
      <pc:chgData name="Nawaz, Farman GIZ PK" userId="521a7dcb-7f7f-4f12-b8f9-045a3cd3fb42" providerId="ADAL" clId="{2DD3935D-DC24-4A19-9006-7AEC78E354DC}" dt="2025-02-17T05:10:29.328" v="10" actId="6549"/>
      <pc:docMkLst>
        <pc:docMk/>
      </pc:docMkLst>
      <pc:sldChg chg="modSp mod">
        <pc:chgData name="Nawaz, Farman GIZ PK" userId="521a7dcb-7f7f-4f12-b8f9-045a3cd3fb42" providerId="ADAL" clId="{2DD3935D-DC24-4A19-9006-7AEC78E354DC}" dt="2025-02-17T05:10:29.328" v="10" actId="6549"/>
        <pc:sldMkLst>
          <pc:docMk/>
          <pc:sldMk cId="4144065989" sldId="273"/>
        </pc:sldMkLst>
        <pc:spChg chg="mod">
          <ac:chgData name="Nawaz, Farman GIZ PK" userId="521a7dcb-7f7f-4f12-b8f9-045a3cd3fb42" providerId="ADAL" clId="{2DD3935D-DC24-4A19-9006-7AEC78E354DC}" dt="2025-02-17T05:10:29.328" v="10" actId="6549"/>
          <ac:spMkLst>
            <pc:docMk/>
            <pc:sldMk cId="4144065989" sldId="273"/>
            <ac:spMk id="10" creationId="{218CB0B5-A77D-959F-5AAD-331B11598A2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58341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481301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3917708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637468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232636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3417539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131067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1384020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1601050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33480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CB276C-19C4-4450-9741-B05E40C923B8}" type="datetimeFigureOut">
              <a:rPr lang="en-US" smtClean="0"/>
              <a:t>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AE3AB6-7F6D-4B9D-9D9D-994DF92A33F7}" type="slidenum">
              <a:rPr lang="en-US" smtClean="0"/>
              <a:t>‹#›</a:t>
            </a:fld>
            <a:endParaRPr lang="en-US" dirty="0"/>
          </a:p>
        </p:txBody>
      </p:sp>
    </p:spTree>
    <p:extLst>
      <p:ext uri="{BB962C8B-B14F-4D97-AF65-F5344CB8AC3E}">
        <p14:creationId xmlns:p14="http://schemas.microsoft.com/office/powerpoint/2010/main" val="410236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B276C-19C4-4450-9741-B05E40C923B8}" type="datetimeFigureOut">
              <a:rPr lang="en-US" smtClean="0"/>
              <a:t>2/17/2025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AE3AB6-7F6D-4B9D-9D9D-994DF92A33F7}" type="slidenum">
              <a:rPr lang="en-US" smtClean="0"/>
              <a:t>‹#›</a:t>
            </a:fld>
            <a:endParaRPr lang="en-US" dirty="0"/>
          </a:p>
        </p:txBody>
      </p:sp>
    </p:spTree>
    <p:extLst>
      <p:ext uri="{BB962C8B-B14F-4D97-AF65-F5344CB8AC3E}">
        <p14:creationId xmlns:p14="http://schemas.microsoft.com/office/powerpoint/2010/main" val="74761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D9E8F0-D819-FDE0-C2A0-8F6F084893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6030" y="1707964"/>
            <a:ext cx="3450554" cy="3485900"/>
          </a:xfrm>
          <a:prstGeom prst="rect">
            <a:avLst/>
          </a:prstGeom>
        </p:spPr>
      </p:pic>
      <p:sp>
        <p:nvSpPr>
          <p:cNvPr id="13" name="TextBox 12">
            <a:extLst>
              <a:ext uri="{FF2B5EF4-FFF2-40B4-BE49-F238E27FC236}">
                <a16:creationId xmlns:a16="http://schemas.microsoft.com/office/drawing/2014/main" id="{92B67226-D617-E653-28BD-DBAA3706611D}"/>
              </a:ext>
            </a:extLst>
          </p:cNvPr>
          <p:cNvSpPr txBox="1"/>
          <p:nvPr/>
        </p:nvSpPr>
        <p:spPr>
          <a:xfrm>
            <a:off x="515854" y="2095627"/>
            <a:ext cx="1060002" cy="276999"/>
          </a:xfrm>
          <a:prstGeom prst="rect">
            <a:avLst/>
          </a:prstGeom>
          <a:solidFill>
            <a:srgbClr val="4DA1A9"/>
          </a:solidFill>
        </p:spPr>
        <p:txBody>
          <a:bodyPr wrap="square">
            <a:spAutoFit/>
          </a:bodyPr>
          <a:lstStyle/>
          <a:p>
            <a:pPr algn="ctr"/>
            <a:r>
              <a:rPr lang="en-US" sz="1200" b="1" dirty="0">
                <a:solidFill>
                  <a:srgbClr val="FFFFFF"/>
                </a:solidFill>
                <a:latin typeface="Poppins" panose="00000500000000000000" pitchFamily="2" charset="0"/>
                <a:cs typeface="Poppins" panose="00000500000000000000" pitchFamily="2" charset="0"/>
              </a:rPr>
              <a:t>SESSION 1</a:t>
            </a:r>
            <a:endParaRPr lang="x-none" sz="1200" b="1" dirty="0">
              <a:solidFill>
                <a:srgbClr val="FFFFFF"/>
              </a:solidFill>
              <a:latin typeface="Poppins" panose="00000500000000000000" pitchFamily="2" charset="0"/>
              <a:cs typeface="Poppins" panose="00000500000000000000" pitchFamily="2" charset="0"/>
            </a:endParaRPr>
          </a:p>
        </p:txBody>
      </p:sp>
      <p:sp>
        <p:nvSpPr>
          <p:cNvPr id="14" name="TextBox 13"/>
          <p:cNvSpPr txBox="1"/>
          <p:nvPr/>
        </p:nvSpPr>
        <p:spPr>
          <a:xfrm>
            <a:off x="421914" y="3373420"/>
            <a:ext cx="5920210" cy="646331"/>
          </a:xfrm>
          <a:prstGeom prst="rect">
            <a:avLst/>
          </a:prstGeom>
          <a:noFill/>
        </p:spPr>
        <p:txBody>
          <a:bodyPr wrap="none" rtlCol="0">
            <a:spAutoFit/>
          </a:bodyPr>
          <a:lstStyle/>
          <a:p>
            <a:r>
              <a:rPr lang="en-US" b="1" dirty="0">
                <a:solidFill>
                  <a:srgbClr val="4DA1A9"/>
                </a:solidFill>
                <a:latin typeface="Poppins" panose="00000500000000000000" pitchFamily="50" charset="0"/>
                <a:cs typeface="Poppins" panose="00000500000000000000" pitchFamily="50" charset="0"/>
              </a:rPr>
              <a:t>Building Block 1: </a:t>
            </a:r>
            <a:r>
              <a:rPr lang="en-US" dirty="0">
                <a:solidFill>
                  <a:srgbClr val="343434"/>
                </a:solidFill>
                <a:latin typeface="Poppins" panose="00000500000000000000" pitchFamily="50" charset="0"/>
                <a:cs typeface="Poppins" panose="00000500000000000000" pitchFamily="50" charset="0"/>
              </a:rPr>
              <a:t>Policy, Institutions &amp; Partnerships </a:t>
            </a:r>
          </a:p>
          <a:p>
            <a:r>
              <a:rPr lang="en-US" dirty="0">
                <a:solidFill>
                  <a:srgbClr val="343434"/>
                </a:solidFill>
                <a:latin typeface="Poppins" panose="00000500000000000000" pitchFamily="50" charset="0"/>
                <a:cs typeface="Poppins" panose="00000500000000000000" pitchFamily="50" charset="0"/>
              </a:rPr>
              <a:t>for Social Protection</a:t>
            </a:r>
          </a:p>
        </p:txBody>
      </p:sp>
      <p:sp>
        <p:nvSpPr>
          <p:cNvPr id="15" name="TextBox 14"/>
          <p:cNvSpPr txBox="1"/>
          <p:nvPr/>
        </p:nvSpPr>
        <p:spPr>
          <a:xfrm>
            <a:off x="413037" y="4361826"/>
            <a:ext cx="3185487" cy="307777"/>
          </a:xfrm>
          <a:prstGeom prst="rect">
            <a:avLst/>
          </a:prstGeom>
          <a:noFill/>
        </p:spPr>
        <p:txBody>
          <a:bodyPr wrap="none" rtlCol="0">
            <a:spAutoFit/>
          </a:bodyPr>
          <a:lstStyle/>
          <a:p>
            <a:r>
              <a:rPr lang="en-US" sz="1400" b="1" dirty="0">
                <a:solidFill>
                  <a:srgbClr val="4DA1A9"/>
                </a:solidFill>
                <a:latin typeface="Poppins" panose="00000500000000000000" pitchFamily="50" charset="0"/>
                <a:cs typeface="Poppins" panose="00000500000000000000" pitchFamily="50" charset="0"/>
              </a:rPr>
              <a:t>Speaker Name, </a:t>
            </a:r>
            <a:r>
              <a:rPr lang="en-US" sz="1400" dirty="0">
                <a:solidFill>
                  <a:srgbClr val="343434"/>
                </a:solidFill>
                <a:latin typeface="Poppins" panose="00000500000000000000" pitchFamily="50" charset="0"/>
                <a:cs typeface="Poppins" panose="00000500000000000000" pitchFamily="50" charset="0"/>
              </a:rPr>
              <a:t>organization etc. </a:t>
            </a:r>
          </a:p>
        </p:txBody>
      </p:sp>
      <p:sp>
        <p:nvSpPr>
          <p:cNvPr id="12" name="Rectangle 11">
            <a:extLst>
              <a:ext uri="{FF2B5EF4-FFF2-40B4-BE49-F238E27FC236}">
                <a16:creationId xmlns:a16="http://schemas.microsoft.com/office/drawing/2014/main" id="{218CB0B5-A77D-959F-5AAD-331B11598A20}"/>
              </a:ext>
            </a:extLst>
          </p:cNvPr>
          <p:cNvSpPr/>
          <p:nvPr/>
        </p:nvSpPr>
        <p:spPr>
          <a:xfrm>
            <a:off x="0" y="2306328"/>
            <a:ext cx="7777113" cy="887771"/>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lIns="468000" rtlCol="0" anchor="ctr"/>
          <a:lstStyle/>
          <a:p>
            <a:r>
              <a:rPr lang="en-US" dirty="0">
                <a:latin typeface="Poppins" panose="00000500000000000000" pitchFamily="50" charset="0"/>
                <a:cs typeface="Poppins" panose="00000500000000000000" pitchFamily="50" charset="0"/>
              </a:rPr>
              <a:t>        </a:t>
            </a:r>
          </a:p>
          <a:p>
            <a:r>
              <a:rPr lang="en-US" b="1" dirty="0">
                <a:latin typeface="Poppins" panose="00000500000000000000" pitchFamily="50" charset="0"/>
                <a:cs typeface="Poppins" panose="00000500000000000000" pitchFamily="50" charset="0"/>
              </a:rPr>
              <a:t>COLLABORATIVE GOVERNANCE: THE ROLE OF THE PROVINCES    </a:t>
            </a:r>
          </a:p>
          <a:p>
            <a:r>
              <a:rPr lang="en-US" b="1" dirty="0">
                <a:latin typeface="Poppins" panose="00000500000000000000" pitchFamily="50" charset="0"/>
                <a:cs typeface="Poppins" panose="00000500000000000000" pitchFamily="50" charset="0"/>
              </a:rPr>
              <a:t>IN  PAKISTAN’S SOCIAL PROTECTION LANDSCAPE</a:t>
            </a:r>
          </a:p>
          <a:p>
            <a:endParaRPr lang="x-none" b="1" dirty="0">
              <a:latin typeface="Poppins" panose="00000500000000000000" pitchFamily="50" charset="0"/>
              <a:cs typeface="Poppins" panose="00000500000000000000" pitchFamily="50" charset="0"/>
            </a:endParaRPr>
          </a:p>
        </p:txBody>
      </p:sp>
      <p:pic>
        <p:nvPicPr>
          <p:cNvPr id="17" name="Picture 16" descr="logo 2">
            <a:extLst>
              <a:ext uri="{FF2B5EF4-FFF2-40B4-BE49-F238E27FC236}">
                <a16:creationId xmlns:a16="http://schemas.microsoft.com/office/drawing/2014/main" id="{0765C7A4-632C-ED89-EC33-E90776EA740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8328317" y="2043067"/>
            <a:ext cx="2845979" cy="2845979"/>
          </a:xfrm>
          <a:prstGeom prst="rect">
            <a:avLst/>
          </a:prstGeom>
        </p:spPr>
      </p:pic>
      <p:sp>
        <p:nvSpPr>
          <p:cNvPr id="2" name="Rectangle 1">
            <a:extLst>
              <a:ext uri="{FF2B5EF4-FFF2-40B4-BE49-F238E27FC236}">
                <a16:creationId xmlns:a16="http://schemas.microsoft.com/office/drawing/2014/main" id="{F805A886-3658-D39A-1DA0-67EC994E3A9A}"/>
              </a:ext>
            </a:extLst>
          </p:cNvPr>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544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740" y="628588"/>
            <a:ext cx="3026791" cy="461665"/>
          </a:xfrm>
          <a:prstGeom prst="rect">
            <a:avLst/>
          </a:prstGeom>
          <a:noFill/>
        </p:spPr>
        <p:txBody>
          <a:bodyPr wrap="none" rtlCol="0">
            <a:spAutoFit/>
          </a:bodyPr>
          <a:lstStyle/>
          <a:p>
            <a:r>
              <a:rPr lang="en-US" sz="2400" b="1" dirty="0">
                <a:solidFill>
                  <a:srgbClr val="294B72"/>
                </a:solidFill>
                <a:latin typeface="Poppins" panose="00000500000000000000" pitchFamily="50" charset="0"/>
                <a:cs typeface="Poppins" panose="00000500000000000000" pitchFamily="50" charset="0"/>
              </a:rPr>
              <a:t>Presentation Title </a:t>
            </a:r>
          </a:p>
        </p:txBody>
      </p:sp>
      <p:sp>
        <p:nvSpPr>
          <p:cNvPr id="5" name="TextBox 4">
            <a:extLst>
              <a:ext uri="{FF2B5EF4-FFF2-40B4-BE49-F238E27FC236}">
                <a16:creationId xmlns:a16="http://schemas.microsoft.com/office/drawing/2014/main" id="{92B67226-D617-E653-28BD-DBAA3706611D}"/>
              </a:ext>
            </a:extLst>
          </p:cNvPr>
          <p:cNvSpPr txBox="1"/>
          <p:nvPr/>
        </p:nvSpPr>
        <p:spPr>
          <a:xfrm>
            <a:off x="477308" y="6119997"/>
            <a:ext cx="833018" cy="246221"/>
          </a:xfrm>
          <a:prstGeom prst="rect">
            <a:avLst/>
          </a:prstGeom>
          <a:solidFill>
            <a:srgbClr val="4DA1A9"/>
          </a:solidFill>
        </p:spPr>
        <p:txBody>
          <a:bodyPr wrap="square">
            <a:spAutoFit/>
          </a:bodyPr>
          <a:lstStyle/>
          <a:p>
            <a:r>
              <a:rPr lang="en-US" sz="1000" b="1" dirty="0">
                <a:solidFill>
                  <a:srgbClr val="FFFFFF"/>
                </a:solidFill>
                <a:latin typeface="Poppins" panose="00000500000000000000" pitchFamily="2" charset="0"/>
                <a:cs typeface="Poppins" panose="00000500000000000000" pitchFamily="2" charset="0"/>
              </a:rPr>
              <a:t>SESSION 1</a:t>
            </a:r>
            <a:endParaRPr lang="x-none" sz="1000" b="1" dirty="0">
              <a:solidFill>
                <a:srgbClr val="FFFFFF"/>
              </a:solidFill>
              <a:latin typeface="Poppins" panose="00000500000000000000" pitchFamily="2" charset="0"/>
              <a:cs typeface="Poppins" panose="00000500000000000000" pitchFamily="2" charset="0"/>
            </a:endParaRPr>
          </a:p>
        </p:txBody>
      </p:sp>
      <p:sp>
        <p:nvSpPr>
          <p:cNvPr id="6" name="Rectangle 5"/>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81739" y="1286201"/>
            <a:ext cx="9383697" cy="4770537"/>
          </a:xfrm>
          <a:prstGeom prst="rect">
            <a:avLst/>
          </a:prstGeom>
          <a:noFill/>
        </p:spPr>
        <p:txBody>
          <a:bodyPr wrap="square" rtlCol="0">
            <a:spAutoFit/>
          </a:bodyPr>
          <a:lstStyle/>
          <a:p>
            <a:endParaRPr lang="en-US" sz="1600" b="1" dirty="0">
              <a:solidFill>
                <a:srgbClr val="4DA1A9"/>
              </a:solidFill>
              <a:latin typeface="Poppins" panose="00000500000000000000" pitchFamily="50" charset="0"/>
              <a:cs typeface="Poppins" panose="00000500000000000000" pitchFamily="50" charset="0"/>
            </a:endParaRPr>
          </a:p>
          <a:p>
            <a:r>
              <a:rPr lang="en-US" sz="1600" b="1" dirty="0">
                <a:solidFill>
                  <a:srgbClr val="4DA1A9"/>
                </a:solidFill>
                <a:latin typeface="Poppins" panose="00000500000000000000" pitchFamily="50" charset="0"/>
                <a:cs typeface="Poppins" panose="00000500000000000000" pitchFamily="50" charset="0"/>
              </a:rPr>
              <a:t>Presentation Body Textbox.</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a:t>
            </a:r>
          </a:p>
        </p:txBody>
      </p:sp>
      <p:sp>
        <p:nvSpPr>
          <p:cNvPr id="9" name="Rectangle 8">
            <a:extLst>
              <a:ext uri="{FF2B5EF4-FFF2-40B4-BE49-F238E27FC236}">
                <a16:creationId xmlns:a16="http://schemas.microsoft.com/office/drawing/2014/main" id="{218CB0B5-A77D-959F-5AAD-331B11598A20}"/>
              </a:ext>
            </a:extLst>
          </p:cNvPr>
          <p:cNvSpPr/>
          <p:nvPr/>
        </p:nvSpPr>
        <p:spPr>
          <a:xfrm>
            <a:off x="0" y="6366217"/>
            <a:ext cx="9257121" cy="320513"/>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dirty="0">
                <a:latin typeface="Poppins" panose="00000500000000000000" pitchFamily="50" charset="0"/>
                <a:cs typeface="Poppins" panose="00000500000000000000" pitchFamily="50" charset="0"/>
              </a:rPr>
              <a:t>             COLLABORATIVE GOVERNANCE: THE ROLE OF THE PROVINCES IN  PAKISTAN’S SOCIAL PROTECTION LANDSCAPE</a:t>
            </a:r>
            <a:endParaRPr lang="x-none" sz="1000" dirty="0">
              <a:latin typeface="Poppins" panose="00000500000000000000" pitchFamily="50" charset="0"/>
              <a:cs typeface="Poppins" panose="00000500000000000000" pitchFamily="50" charset="0"/>
            </a:endParaRPr>
          </a:p>
        </p:txBody>
      </p:sp>
      <p:pic>
        <p:nvPicPr>
          <p:cNvPr id="14" name="Picture 13"/>
          <p:cNvPicPr>
            <a:picLocks noChangeAspect="1"/>
          </p:cNvPicPr>
          <p:nvPr/>
        </p:nvPicPr>
        <p:blipFill>
          <a:blip r:embed="rId2"/>
          <a:stretch>
            <a:fillRect/>
          </a:stretch>
        </p:blipFill>
        <p:spPr>
          <a:xfrm>
            <a:off x="8442959" y="484803"/>
            <a:ext cx="3202419" cy="745850"/>
          </a:xfrm>
          <a:prstGeom prst="rect">
            <a:avLst/>
          </a:prstGeom>
        </p:spPr>
      </p:pic>
    </p:spTree>
    <p:extLst>
      <p:ext uri="{BB962C8B-B14F-4D97-AF65-F5344CB8AC3E}">
        <p14:creationId xmlns:p14="http://schemas.microsoft.com/office/powerpoint/2010/main" val="2731259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97DC67-E50B-637B-7062-7E2AA291F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33607" y="1686050"/>
            <a:ext cx="3450554" cy="3485900"/>
          </a:xfrm>
          <a:prstGeom prst="rect">
            <a:avLst/>
          </a:prstGeom>
        </p:spPr>
      </p:pic>
      <p:sp>
        <p:nvSpPr>
          <p:cNvPr id="13" name="TextBox 12">
            <a:extLst>
              <a:ext uri="{FF2B5EF4-FFF2-40B4-BE49-F238E27FC236}">
                <a16:creationId xmlns:a16="http://schemas.microsoft.com/office/drawing/2014/main" id="{92B67226-D617-E653-28BD-DBAA3706611D}"/>
              </a:ext>
            </a:extLst>
          </p:cNvPr>
          <p:cNvSpPr txBox="1"/>
          <p:nvPr/>
        </p:nvSpPr>
        <p:spPr>
          <a:xfrm>
            <a:off x="515854" y="2095627"/>
            <a:ext cx="1060002" cy="276999"/>
          </a:xfrm>
          <a:prstGeom prst="rect">
            <a:avLst/>
          </a:prstGeom>
          <a:solidFill>
            <a:srgbClr val="4DA1A9"/>
          </a:solidFill>
        </p:spPr>
        <p:txBody>
          <a:bodyPr wrap="square">
            <a:spAutoFit/>
          </a:bodyPr>
          <a:lstStyle/>
          <a:p>
            <a:pPr algn="ctr"/>
            <a:r>
              <a:rPr lang="en-US" sz="1200" b="1" dirty="0">
                <a:solidFill>
                  <a:srgbClr val="FFFFFF"/>
                </a:solidFill>
                <a:latin typeface="Poppins" panose="00000500000000000000" pitchFamily="2" charset="0"/>
                <a:cs typeface="Poppins" panose="00000500000000000000" pitchFamily="2" charset="0"/>
              </a:rPr>
              <a:t>SESSION 2</a:t>
            </a:r>
            <a:endParaRPr lang="x-none" sz="1200" b="1" dirty="0">
              <a:solidFill>
                <a:srgbClr val="FFFFFF"/>
              </a:solidFill>
              <a:latin typeface="Poppins" panose="00000500000000000000" pitchFamily="2" charset="0"/>
              <a:cs typeface="Poppins" panose="00000500000000000000" pitchFamily="2" charset="0"/>
            </a:endParaRPr>
          </a:p>
        </p:txBody>
      </p:sp>
      <p:sp>
        <p:nvSpPr>
          <p:cNvPr id="14" name="TextBox 13"/>
          <p:cNvSpPr txBox="1"/>
          <p:nvPr/>
        </p:nvSpPr>
        <p:spPr>
          <a:xfrm>
            <a:off x="421914" y="3373420"/>
            <a:ext cx="5261377" cy="369332"/>
          </a:xfrm>
          <a:prstGeom prst="rect">
            <a:avLst/>
          </a:prstGeom>
          <a:noFill/>
        </p:spPr>
        <p:txBody>
          <a:bodyPr wrap="none" rtlCol="0">
            <a:spAutoFit/>
          </a:bodyPr>
          <a:lstStyle/>
          <a:p>
            <a:r>
              <a:rPr lang="en-US" b="1" dirty="0">
                <a:solidFill>
                  <a:srgbClr val="4DA1A9"/>
                </a:solidFill>
                <a:latin typeface="Poppins" panose="00000500000000000000" pitchFamily="50" charset="0"/>
                <a:cs typeface="Poppins" panose="00000500000000000000" pitchFamily="50" charset="0"/>
              </a:rPr>
              <a:t>Building Block 2: </a:t>
            </a:r>
            <a:r>
              <a:rPr lang="en-US" dirty="0">
                <a:solidFill>
                  <a:srgbClr val="343434"/>
                </a:solidFill>
                <a:latin typeface="Poppins" panose="00000500000000000000" pitchFamily="50" charset="0"/>
                <a:cs typeface="Poppins" panose="00000500000000000000" pitchFamily="50" charset="0"/>
              </a:rPr>
              <a:t>Financing Social Protection</a:t>
            </a:r>
          </a:p>
        </p:txBody>
      </p:sp>
      <p:sp>
        <p:nvSpPr>
          <p:cNvPr id="15" name="TextBox 14"/>
          <p:cNvSpPr txBox="1"/>
          <p:nvPr/>
        </p:nvSpPr>
        <p:spPr>
          <a:xfrm>
            <a:off x="413037" y="4361826"/>
            <a:ext cx="3185487" cy="307777"/>
          </a:xfrm>
          <a:prstGeom prst="rect">
            <a:avLst/>
          </a:prstGeom>
          <a:noFill/>
        </p:spPr>
        <p:txBody>
          <a:bodyPr wrap="none" rtlCol="0">
            <a:spAutoFit/>
          </a:bodyPr>
          <a:lstStyle/>
          <a:p>
            <a:r>
              <a:rPr lang="en-US" sz="1400" b="1" dirty="0">
                <a:solidFill>
                  <a:srgbClr val="4DA1A9"/>
                </a:solidFill>
                <a:latin typeface="Poppins" panose="00000500000000000000" pitchFamily="50" charset="0"/>
                <a:cs typeface="Poppins" panose="00000500000000000000" pitchFamily="50" charset="0"/>
              </a:rPr>
              <a:t>Speaker Name, </a:t>
            </a:r>
            <a:r>
              <a:rPr lang="en-US" sz="1400" dirty="0">
                <a:solidFill>
                  <a:srgbClr val="343434"/>
                </a:solidFill>
                <a:latin typeface="Poppins" panose="00000500000000000000" pitchFamily="50" charset="0"/>
                <a:cs typeface="Poppins" panose="00000500000000000000" pitchFamily="50" charset="0"/>
              </a:rPr>
              <a:t>organization etc. </a:t>
            </a:r>
          </a:p>
        </p:txBody>
      </p:sp>
      <p:pic>
        <p:nvPicPr>
          <p:cNvPr id="9" name="Picture 8" descr="logo 3">
            <a:extLst>
              <a:ext uri="{FF2B5EF4-FFF2-40B4-BE49-F238E27FC236}">
                <a16:creationId xmlns:a16="http://schemas.microsoft.com/office/drawing/2014/main" id="{2C10A9B4-0D7A-74AA-E6BB-02B0EC2B41FC}"/>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8435084" y="2019532"/>
            <a:ext cx="2847600" cy="2847600"/>
          </a:xfrm>
          <a:prstGeom prst="rect">
            <a:avLst/>
          </a:prstGeom>
        </p:spPr>
      </p:pic>
      <p:sp>
        <p:nvSpPr>
          <p:cNvPr id="10" name="Rectangle 9">
            <a:extLst>
              <a:ext uri="{FF2B5EF4-FFF2-40B4-BE49-F238E27FC236}">
                <a16:creationId xmlns:a16="http://schemas.microsoft.com/office/drawing/2014/main" id="{218CB0B5-A77D-959F-5AAD-331B11598A20}"/>
              </a:ext>
            </a:extLst>
          </p:cNvPr>
          <p:cNvSpPr/>
          <p:nvPr/>
        </p:nvSpPr>
        <p:spPr>
          <a:xfrm>
            <a:off x="-1" y="2354850"/>
            <a:ext cx="7777113" cy="887771"/>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atin typeface="Poppins" panose="00000500000000000000" pitchFamily="50" charset="0"/>
                <a:cs typeface="Poppins" panose="00000500000000000000" pitchFamily="50" charset="0"/>
              </a:rPr>
              <a:t>        </a:t>
            </a:r>
            <a:r>
              <a:rPr lang="en-US" b="1">
                <a:latin typeface="Poppins" panose="00000500000000000000" pitchFamily="50" charset="0"/>
                <a:cs typeface="Poppins" panose="00000500000000000000" pitchFamily="50" charset="0"/>
              </a:rPr>
              <a:t>CHARTING </a:t>
            </a:r>
            <a:r>
              <a:rPr lang="en-US" b="1" dirty="0">
                <a:latin typeface="Poppins" panose="00000500000000000000" pitchFamily="50" charset="0"/>
                <a:cs typeface="Poppins" panose="00000500000000000000" pitchFamily="50" charset="0"/>
              </a:rPr>
              <a:t>THE PATH FOR COLLABORATIVE PLANNING AND   </a:t>
            </a:r>
          </a:p>
          <a:p>
            <a:r>
              <a:rPr lang="en-US" b="1" dirty="0">
                <a:latin typeface="Poppins" panose="00000500000000000000" pitchFamily="50" charset="0"/>
                <a:cs typeface="Poppins" panose="00000500000000000000" pitchFamily="50" charset="0"/>
              </a:rPr>
              <a:t>          SUSTAINABLE FINANCING IN SOCIAL PROTECTION 	</a:t>
            </a:r>
            <a:endParaRPr lang="x-none" b="1" dirty="0">
              <a:latin typeface="Poppins" panose="00000500000000000000" pitchFamily="50" charset="0"/>
              <a:cs typeface="Poppins" panose="00000500000000000000" pitchFamily="50" charset="0"/>
            </a:endParaRPr>
          </a:p>
        </p:txBody>
      </p:sp>
      <p:sp>
        <p:nvSpPr>
          <p:cNvPr id="2" name="Rectangle 1">
            <a:extLst>
              <a:ext uri="{FF2B5EF4-FFF2-40B4-BE49-F238E27FC236}">
                <a16:creationId xmlns:a16="http://schemas.microsoft.com/office/drawing/2014/main" id="{DAB25B63-F23D-594B-08DA-CFFE57862515}"/>
              </a:ext>
            </a:extLst>
          </p:cNvPr>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4406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740" y="628588"/>
            <a:ext cx="3026791" cy="461665"/>
          </a:xfrm>
          <a:prstGeom prst="rect">
            <a:avLst/>
          </a:prstGeom>
          <a:noFill/>
        </p:spPr>
        <p:txBody>
          <a:bodyPr wrap="none" rtlCol="0">
            <a:spAutoFit/>
          </a:bodyPr>
          <a:lstStyle/>
          <a:p>
            <a:r>
              <a:rPr lang="en-US" sz="2400" b="1" dirty="0">
                <a:solidFill>
                  <a:srgbClr val="294B72"/>
                </a:solidFill>
                <a:latin typeface="Poppins" panose="00000500000000000000" pitchFamily="50" charset="0"/>
                <a:cs typeface="Poppins" panose="00000500000000000000" pitchFamily="50" charset="0"/>
              </a:rPr>
              <a:t>Presentation Title </a:t>
            </a:r>
          </a:p>
        </p:txBody>
      </p:sp>
      <p:sp>
        <p:nvSpPr>
          <p:cNvPr id="5" name="TextBox 4">
            <a:extLst>
              <a:ext uri="{FF2B5EF4-FFF2-40B4-BE49-F238E27FC236}">
                <a16:creationId xmlns:a16="http://schemas.microsoft.com/office/drawing/2014/main" id="{92B67226-D617-E653-28BD-DBAA3706611D}"/>
              </a:ext>
            </a:extLst>
          </p:cNvPr>
          <p:cNvSpPr txBox="1"/>
          <p:nvPr/>
        </p:nvSpPr>
        <p:spPr>
          <a:xfrm>
            <a:off x="477308" y="6119997"/>
            <a:ext cx="833018" cy="246221"/>
          </a:xfrm>
          <a:prstGeom prst="rect">
            <a:avLst/>
          </a:prstGeom>
          <a:solidFill>
            <a:srgbClr val="4DA1A9"/>
          </a:solidFill>
        </p:spPr>
        <p:txBody>
          <a:bodyPr wrap="square">
            <a:spAutoFit/>
          </a:bodyPr>
          <a:lstStyle/>
          <a:p>
            <a:r>
              <a:rPr lang="en-US" sz="1000" b="1" dirty="0">
                <a:solidFill>
                  <a:srgbClr val="FFFFFF"/>
                </a:solidFill>
                <a:latin typeface="Poppins" panose="00000500000000000000" pitchFamily="2" charset="0"/>
                <a:cs typeface="Poppins" panose="00000500000000000000" pitchFamily="2" charset="0"/>
              </a:rPr>
              <a:t>SESSION 2</a:t>
            </a:r>
            <a:endParaRPr lang="x-none" sz="1000" b="1" dirty="0">
              <a:solidFill>
                <a:srgbClr val="FFFFFF"/>
              </a:solidFill>
              <a:latin typeface="Poppins" panose="00000500000000000000" pitchFamily="2" charset="0"/>
              <a:cs typeface="Poppins" panose="00000500000000000000" pitchFamily="2" charset="0"/>
            </a:endParaRPr>
          </a:p>
        </p:txBody>
      </p:sp>
      <p:sp>
        <p:nvSpPr>
          <p:cNvPr id="6" name="Rectangle 5"/>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81739" y="1286201"/>
            <a:ext cx="9383697" cy="4770537"/>
          </a:xfrm>
          <a:prstGeom prst="rect">
            <a:avLst/>
          </a:prstGeom>
          <a:noFill/>
        </p:spPr>
        <p:txBody>
          <a:bodyPr wrap="square" rtlCol="0">
            <a:spAutoFit/>
          </a:bodyPr>
          <a:lstStyle/>
          <a:p>
            <a:endParaRPr lang="en-US" sz="1600" b="1" dirty="0">
              <a:solidFill>
                <a:srgbClr val="4DA1A9"/>
              </a:solidFill>
              <a:latin typeface="Poppins" panose="00000500000000000000" pitchFamily="50" charset="0"/>
              <a:cs typeface="Poppins" panose="00000500000000000000" pitchFamily="50" charset="0"/>
            </a:endParaRPr>
          </a:p>
          <a:p>
            <a:r>
              <a:rPr lang="en-US" sz="1600" b="1" dirty="0">
                <a:solidFill>
                  <a:srgbClr val="4DA1A9"/>
                </a:solidFill>
                <a:latin typeface="Poppins" panose="00000500000000000000" pitchFamily="50" charset="0"/>
                <a:cs typeface="Poppins" panose="00000500000000000000" pitchFamily="50" charset="0"/>
              </a:rPr>
              <a:t>Presentation Body Textbox.</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a:t>
            </a:r>
          </a:p>
        </p:txBody>
      </p:sp>
      <p:sp>
        <p:nvSpPr>
          <p:cNvPr id="9" name="Rectangle 8">
            <a:extLst>
              <a:ext uri="{FF2B5EF4-FFF2-40B4-BE49-F238E27FC236}">
                <a16:creationId xmlns:a16="http://schemas.microsoft.com/office/drawing/2014/main" id="{218CB0B5-A77D-959F-5AAD-331B11598A20}"/>
              </a:ext>
            </a:extLst>
          </p:cNvPr>
          <p:cNvSpPr/>
          <p:nvPr/>
        </p:nvSpPr>
        <p:spPr>
          <a:xfrm>
            <a:off x="0" y="6366217"/>
            <a:ext cx="9257121" cy="320513"/>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dirty="0">
                <a:latin typeface="Poppins" panose="00000500000000000000" pitchFamily="50" charset="0"/>
                <a:cs typeface="Poppins" panose="00000500000000000000" pitchFamily="50" charset="0"/>
              </a:rPr>
              <a:t>             CHARTING THE PATH FOR COLLABORATIVE PLANNING AND  SUSTAINABLE FINANCING IN SOCIAL PROTECTION</a:t>
            </a:r>
            <a:endParaRPr lang="x-none" sz="1000" dirty="0">
              <a:latin typeface="Poppins" panose="00000500000000000000" pitchFamily="50" charset="0"/>
              <a:cs typeface="Poppins" panose="00000500000000000000" pitchFamily="50" charset="0"/>
            </a:endParaRPr>
          </a:p>
        </p:txBody>
      </p:sp>
      <p:pic>
        <p:nvPicPr>
          <p:cNvPr id="13" name="Picture 12"/>
          <p:cNvPicPr>
            <a:picLocks noChangeAspect="1"/>
          </p:cNvPicPr>
          <p:nvPr/>
        </p:nvPicPr>
        <p:blipFill>
          <a:blip r:embed="rId2"/>
          <a:stretch>
            <a:fillRect/>
          </a:stretch>
        </p:blipFill>
        <p:spPr>
          <a:xfrm>
            <a:off x="8410498" y="483744"/>
            <a:ext cx="3334386" cy="776585"/>
          </a:xfrm>
          <a:prstGeom prst="rect">
            <a:avLst/>
          </a:prstGeom>
        </p:spPr>
      </p:pic>
    </p:spTree>
    <p:extLst>
      <p:ext uri="{BB962C8B-B14F-4D97-AF65-F5344CB8AC3E}">
        <p14:creationId xmlns:p14="http://schemas.microsoft.com/office/powerpoint/2010/main" val="1914365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4BE068-0871-A999-EA57-83C9D2C18E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7748" y="1686050"/>
            <a:ext cx="3450554" cy="3485900"/>
          </a:xfrm>
          <a:prstGeom prst="rect">
            <a:avLst/>
          </a:prstGeom>
        </p:spPr>
      </p:pic>
      <p:sp>
        <p:nvSpPr>
          <p:cNvPr id="13" name="TextBox 12">
            <a:extLst>
              <a:ext uri="{FF2B5EF4-FFF2-40B4-BE49-F238E27FC236}">
                <a16:creationId xmlns:a16="http://schemas.microsoft.com/office/drawing/2014/main" id="{92B67226-D617-E653-28BD-DBAA3706611D}"/>
              </a:ext>
            </a:extLst>
          </p:cNvPr>
          <p:cNvSpPr txBox="1"/>
          <p:nvPr/>
        </p:nvSpPr>
        <p:spPr>
          <a:xfrm>
            <a:off x="515854" y="2095627"/>
            <a:ext cx="1060002" cy="276999"/>
          </a:xfrm>
          <a:prstGeom prst="rect">
            <a:avLst/>
          </a:prstGeom>
          <a:solidFill>
            <a:srgbClr val="4DA1A9"/>
          </a:solidFill>
        </p:spPr>
        <p:txBody>
          <a:bodyPr wrap="square">
            <a:spAutoFit/>
          </a:bodyPr>
          <a:lstStyle/>
          <a:p>
            <a:pPr algn="ctr"/>
            <a:r>
              <a:rPr lang="en-US" sz="1200" b="1" dirty="0">
                <a:solidFill>
                  <a:srgbClr val="FFFFFF"/>
                </a:solidFill>
                <a:latin typeface="Poppins" panose="00000500000000000000" pitchFamily="2" charset="0"/>
                <a:cs typeface="Poppins" panose="00000500000000000000" pitchFamily="2" charset="0"/>
              </a:rPr>
              <a:t>SESSION 4</a:t>
            </a:r>
            <a:endParaRPr lang="x-none" sz="1200" b="1" dirty="0">
              <a:solidFill>
                <a:srgbClr val="FFFFFF"/>
              </a:solidFill>
              <a:latin typeface="Poppins" panose="00000500000000000000" pitchFamily="2" charset="0"/>
              <a:cs typeface="Poppins" panose="00000500000000000000" pitchFamily="2" charset="0"/>
            </a:endParaRPr>
          </a:p>
        </p:txBody>
      </p:sp>
      <p:sp>
        <p:nvSpPr>
          <p:cNvPr id="14" name="TextBox 13"/>
          <p:cNvSpPr txBox="1"/>
          <p:nvPr/>
        </p:nvSpPr>
        <p:spPr>
          <a:xfrm>
            <a:off x="421914" y="3373420"/>
            <a:ext cx="6995826" cy="369332"/>
          </a:xfrm>
          <a:prstGeom prst="rect">
            <a:avLst/>
          </a:prstGeom>
          <a:noFill/>
        </p:spPr>
        <p:txBody>
          <a:bodyPr wrap="none" rtlCol="0">
            <a:spAutoFit/>
          </a:bodyPr>
          <a:lstStyle/>
          <a:p>
            <a:r>
              <a:rPr lang="en-US" b="1" dirty="0">
                <a:solidFill>
                  <a:srgbClr val="4DA1A9"/>
                </a:solidFill>
                <a:latin typeface="Poppins" panose="00000500000000000000" pitchFamily="50" charset="0"/>
                <a:cs typeface="Poppins" panose="00000500000000000000" pitchFamily="50" charset="0"/>
              </a:rPr>
              <a:t>Building Block 3 : </a:t>
            </a:r>
            <a:r>
              <a:rPr lang="en-US" dirty="0">
                <a:solidFill>
                  <a:srgbClr val="343434"/>
                </a:solidFill>
                <a:latin typeface="Poppins" panose="00000500000000000000" pitchFamily="50" charset="0"/>
                <a:cs typeface="Poppins" panose="00000500000000000000" pitchFamily="50" charset="0"/>
              </a:rPr>
              <a:t>Data and Information for Social Protection</a:t>
            </a:r>
          </a:p>
        </p:txBody>
      </p:sp>
      <p:sp>
        <p:nvSpPr>
          <p:cNvPr id="15" name="TextBox 14"/>
          <p:cNvSpPr txBox="1"/>
          <p:nvPr/>
        </p:nvSpPr>
        <p:spPr>
          <a:xfrm>
            <a:off x="413037" y="4361826"/>
            <a:ext cx="3185487" cy="307777"/>
          </a:xfrm>
          <a:prstGeom prst="rect">
            <a:avLst/>
          </a:prstGeom>
          <a:noFill/>
        </p:spPr>
        <p:txBody>
          <a:bodyPr wrap="none" rtlCol="0">
            <a:spAutoFit/>
          </a:bodyPr>
          <a:lstStyle/>
          <a:p>
            <a:r>
              <a:rPr lang="en-US" sz="1400" b="1" dirty="0">
                <a:solidFill>
                  <a:srgbClr val="4DA1A9"/>
                </a:solidFill>
                <a:latin typeface="Poppins" panose="00000500000000000000" pitchFamily="50" charset="0"/>
                <a:cs typeface="Poppins" panose="00000500000000000000" pitchFamily="50" charset="0"/>
              </a:rPr>
              <a:t>Speaker Name, </a:t>
            </a:r>
            <a:r>
              <a:rPr lang="en-US" sz="1400" dirty="0">
                <a:solidFill>
                  <a:srgbClr val="343434"/>
                </a:solidFill>
                <a:latin typeface="Poppins" panose="00000500000000000000" pitchFamily="50" charset="0"/>
                <a:cs typeface="Poppins" panose="00000500000000000000" pitchFamily="50" charset="0"/>
              </a:rPr>
              <a:t>organization etc. </a:t>
            </a:r>
          </a:p>
        </p:txBody>
      </p:sp>
      <p:sp>
        <p:nvSpPr>
          <p:cNvPr id="12" name="Rectangle 11">
            <a:extLst>
              <a:ext uri="{FF2B5EF4-FFF2-40B4-BE49-F238E27FC236}">
                <a16:creationId xmlns:a16="http://schemas.microsoft.com/office/drawing/2014/main" id="{218CB0B5-A77D-959F-5AAD-331B11598A20}"/>
              </a:ext>
            </a:extLst>
          </p:cNvPr>
          <p:cNvSpPr/>
          <p:nvPr/>
        </p:nvSpPr>
        <p:spPr>
          <a:xfrm>
            <a:off x="0" y="2343700"/>
            <a:ext cx="7883371" cy="887771"/>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latin typeface="Poppins" panose="00000500000000000000" pitchFamily="50" charset="0"/>
                <a:cs typeface="Poppins" panose="00000500000000000000" pitchFamily="50" charset="0"/>
              </a:rPr>
              <a:t>        </a:t>
            </a:r>
          </a:p>
          <a:p>
            <a:r>
              <a:rPr lang="en-US" b="1" dirty="0">
                <a:latin typeface="Poppins" panose="00000500000000000000" pitchFamily="50" charset="0"/>
                <a:cs typeface="Poppins" panose="00000500000000000000" pitchFamily="50" charset="0"/>
              </a:rPr>
              <a:t>          DIGITAL INFRASTRUCTURE FOR ADAPTIVE SOCIAL PROTECTION	</a:t>
            </a:r>
            <a:endParaRPr lang="x-none" b="1" dirty="0">
              <a:latin typeface="Poppins" panose="00000500000000000000" pitchFamily="50" charset="0"/>
              <a:cs typeface="Poppins" panose="00000500000000000000" pitchFamily="50" charset="0"/>
            </a:endParaRPr>
          </a:p>
        </p:txBody>
      </p:sp>
      <p:pic>
        <p:nvPicPr>
          <p:cNvPr id="10" name="Picture 9" descr="logo 4">
            <a:extLst>
              <a:ext uri="{FF2B5EF4-FFF2-40B4-BE49-F238E27FC236}">
                <a16:creationId xmlns:a16="http://schemas.microsoft.com/office/drawing/2014/main" id="{E28CDF0A-B637-EE8F-D150-30E093A3BF9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8399225" y="2010149"/>
            <a:ext cx="2847600" cy="2843650"/>
          </a:xfrm>
          <a:prstGeom prst="rect">
            <a:avLst/>
          </a:prstGeom>
        </p:spPr>
      </p:pic>
      <p:sp>
        <p:nvSpPr>
          <p:cNvPr id="2" name="Rectangle 1">
            <a:extLst>
              <a:ext uri="{FF2B5EF4-FFF2-40B4-BE49-F238E27FC236}">
                <a16:creationId xmlns:a16="http://schemas.microsoft.com/office/drawing/2014/main" id="{2DDA4205-34A3-7EE6-A2C5-F962A26894D8}"/>
              </a:ext>
            </a:extLst>
          </p:cNvPr>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600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740" y="628588"/>
            <a:ext cx="3026791" cy="461665"/>
          </a:xfrm>
          <a:prstGeom prst="rect">
            <a:avLst/>
          </a:prstGeom>
          <a:noFill/>
        </p:spPr>
        <p:txBody>
          <a:bodyPr wrap="none" rtlCol="0">
            <a:spAutoFit/>
          </a:bodyPr>
          <a:lstStyle/>
          <a:p>
            <a:r>
              <a:rPr lang="en-US" sz="2400" b="1" dirty="0">
                <a:solidFill>
                  <a:srgbClr val="294B72"/>
                </a:solidFill>
                <a:latin typeface="Poppins" panose="00000500000000000000" pitchFamily="50" charset="0"/>
                <a:cs typeface="Poppins" panose="00000500000000000000" pitchFamily="50" charset="0"/>
              </a:rPr>
              <a:t>Presentation Title </a:t>
            </a:r>
          </a:p>
        </p:txBody>
      </p:sp>
      <p:sp>
        <p:nvSpPr>
          <p:cNvPr id="5" name="TextBox 4">
            <a:extLst>
              <a:ext uri="{FF2B5EF4-FFF2-40B4-BE49-F238E27FC236}">
                <a16:creationId xmlns:a16="http://schemas.microsoft.com/office/drawing/2014/main" id="{92B67226-D617-E653-28BD-DBAA3706611D}"/>
              </a:ext>
            </a:extLst>
          </p:cNvPr>
          <p:cNvSpPr txBox="1"/>
          <p:nvPr/>
        </p:nvSpPr>
        <p:spPr>
          <a:xfrm>
            <a:off x="477308" y="6119997"/>
            <a:ext cx="833018" cy="246221"/>
          </a:xfrm>
          <a:prstGeom prst="rect">
            <a:avLst/>
          </a:prstGeom>
          <a:solidFill>
            <a:srgbClr val="4DA1A9"/>
          </a:solidFill>
        </p:spPr>
        <p:txBody>
          <a:bodyPr wrap="square">
            <a:spAutoFit/>
          </a:bodyPr>
          <a:lstStyle/>
          <a:p>
            <a:r>
              <a:rPr lang="en-US" sz="1000" b="1" dirty="0">
                <a:solidFill>
                  <a:srgbClr val="FFFFFF"/>
                </a:solidFill>
                <a:latin typeface="Poppins" panose="00000500000000000000" pitchFamily="2" charset="0"/>
                <a:cs typeface="Poppins" panose="00000500000000000000" pitchFamily="2" charset="0"/>
              </a:rPr>
              <a:t>SESSION 4</a:t>
            </a:r>
            <a:endParaRPr lang="x-none" sz="1000" b="1" dirty="0">
              <a:solidFill>
                <a:srgbClr val="FFFFFF"/>
              </a:solidFill>
              <a:latin typeface="Poppins" panose="00000500000000000000" pitchFamily="2" charset="0"/>
              <a:cs typeface="Poppins" panose="00000500000000000000" pitchFamily="2" charset="0"/>
            </a:endParaRPr>
          </a:p>
        </p:txBody>
      </p:sp>
      <p:sp>
        <p:nvSpPr>
          <p:cNvPr id="6" name="Rectangle 5"/>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81739" y="1286201"/>
            <a:ext cx="9383697" cy="4770537"/>
          </a:xfrm>
          <a:prstGeom prst="rect">
            <a:avLst/>
          </a:prstGeom>
          <a:noFill/>
        </p:spPr>
        <p:txBody>
          <a:bodyPr wrap="square" rtlCol="0">
            <a:spAutoFit/>
          </a:bodyPr>
          <a:lstStyle/>
          <a:p>
            <a:endParaRPr lang="en-US" sz="1600" b="1" dirty="0">
              <a:solidFill>
                <a:srgbClr val="4DA1A9"/>
              </a:solidFill>
              <a:latin typeface="Poppins" panose="00000500000000000000" pitchFamily="50" charset="0"/>
              <a:cs typeface="Poppins" panose="00000500000000000000" pitchFamily="50" charset="0"/>
            </a:endParaRPr>
          </a:p>
          <a:p>
            <a:r>
              <a:rPr lang="en-US" sz="1600" b="1" dirty="0">
                <a:solidFill>
                  <a:srgbClr val="4DA1A9"/>
                </a:solidFill>
                <a:latin typeface="Poppins" panose="00000500000000000000" pitchFamily="50" charset="0"/>
                <a:cs typeface="Poppins" panose="00000500000000000000" pitchFamily="50" charset="0"/>
              </a:rPr>
              <a:t>Presentation Body Textbox.</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a:t>
            </a:r>
          </a:p>
        </p:txBody>
      </p:sp>
      <p:sp>
        <p:nvSpPr>
          <p:cNvPr id="9" name="Rectangle 8">
            <a:extLst>
              <a:ext uri="{FF2B5EF4-FFF2-40B4-BE49-F238E27FC236}">
                <a16:creationId xmlns:a16="http://schemas.microsoft.com/office/drawing/2014/main" id="{218CB0B5-A77D-959F-5AAD-331B11598A20}"/>
              </a:ext>
            </a:extLst>
          </p:cNvPr>
          <p:cNvSpPr/>
          <p:nvPr/>
        </p:nvSpPr>
        <p:spPr>
          <a:xfrm>
            <a:off x="0" y="6366217"/>
            <a:ext cx="5406501" cy="320513"/>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dirty="0">
                <a:latin typeface="Poppins" panose="00000500000000000000" pitchFamily="50" charset="0"/>
                <a:cs typeface="Poppins" panose="00000500000000000000" pitchFamily="50" charset="0"/>
              </a:rPr>
              <a:t>             DIGITAL INFRASTRUCTURE FOR ADAPTIVE SOCIAL PROTECTION</a:t>
            </a:r>
            <a:endParaRPr lang="x-none" sz="1000" dirty="0">
              <a:latin typeface="Poppins" panose="00000500000000000000" pitchFamily="50" charset="0"/>
              <a:cs typeface="Poppins" panose="00000500000000000000" pitchFamily="50" charset="0"/>
            </a:endParaRPr>
          </a:p>
        </p:txBody>
      </p:sp>
      <p:pic>
        <p:nvPicPr>
          <p:cNvPr id="10" name="Picture 9"/>
          <p:cNvPicPr>
            <a:picLocks noChangeAspect="1"/>
          </p:cNvPicPr>
          <p:nvPr/>
        </p:nvPicPr>
        <p:blipFill>
          <a:blip r:embed="rId2"/>
          <a:stretch>
            <a:fillRect/>
          </a:stretch>
        </p:blipFill>
        <p:spPr>
          <a:xfrm>
            <a:off x="8410498" y="484617"/>
            <a:ext cx="3334385" cy="776585"/>
          </a:xfrm>
          <a:prstGeom prst="rect">
            <a:avLst/>
          </a:prstGeom>
        </p:spPr>
      </p:pic>
    </p:spTree>
    <p:extLst>
      <p:ext uri="{BB962C8B-B14F-4D97-AF65-F5344CB8AC3E}">
        <p14:creationId xmlns:p14="http://schemas.microsoft.com/office/powerpoint/2010/main" val="100069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DFE9CE-A0CE-A7D5-6145-417C647021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1272" y="1686049"/>
            <a:ext cx="3450554" cy="3485900"/>
          </a:xfrm>
          <a:prstGeom prst="rect">
            <a:avLst/>
          </a:prstGeom>
        </p:spPr>
      </p:pic>
      <p:sp>
        <p:nvSpPr>
          <p:cNvPr id="7" name="TextBox 6">
            <a:extLst>
              <a:ext uri="{FF2B5EF4-FFF2-40B4-BE49-F238E27FC236}">
                <a16:creationId xmlns:a16="http://schemas.microsoft.com/office/drawing/2014/main" id="{92B67226-D617-E653-28BD-DBAA3706611D}"/>
              </a:ext>
            </a:extLst>
          </p:cNvPr>
          <p:cNvSpPr txBox="1"/>
          <p:nvPr/>
        </p:nvSpPr>
        <p:spPr>
          <a:xfrm>
            <a:off x="520915" y="2129859"/>
            <a:ext cx="1060002" cy="276999"/>
          </a:xfrm>
          <a:prstGeom prst="rect">
            <a:avLst/>
          </a:prstGeom>
          <a:solidFill>
            <a:srgbClr val="4DA1A9"/>
          </a:solidFill>
        </p:spPr>
        <p:txBody>
          <a:bodyPr wrap="square" anchor="ctr">
            <a:spAutoFit/>
          </a:bodyPr>
          <a:lstStyle/>
          <a:p>
            <a:pPr algn="ctr"/>
            <a:r>
              <a:rPr lang="en-US" sz="1200" b="1" dirty="0">
                <a:solidFill>
                  <a:srgbClr val="FFFFFF"/>
                </a:solidFill>
                <a:latin typeface="Poppins" panose="00000500000000000000" pitchFamily="2" charset="0"/>
                <a:cs typeface="Poppins" panose="00000500000000000000" pitchFamily="2" charset="0"/>
              </a:rPr>
              <a:t>SESSION 6</a:t>
            </a:r>
            <a:endParaRPr lang="x-none" sz="1200" b="1" dirty="0">
              <a:solidFill>
                <a:srgbClr val="FFFFFF"/>
              </a:solidFill>
              <a:latin typeface="Poppins" panose="00000500000000000000" pitchFamily="2" charset="0"/>
              <a:cs typeface="Poppins" panose="00000500000000000000" pitchFamily="2" charset="0"/>
            </a:endParaRPr>
          </a:p>
        </p:txBody>
      </p:sp>
      <p:sp>
        <p:nvSpPr>
          <p:cNvPr id="8" name="TextBox 7"/>
          <p:cNvSpPr txBox="1"/>
          <p:nvPr/>
        </p:nvSpPr>
        <p:spPr>
          <a:xfrm>
            <a:off x="409219" y="3368590"/>
            <a:ext cx="5234125" cy="646331"/>
          </a:xfrm>
          <a:prstGeom prst="rect">
            <a:avLst/>
          </a:prstGeom>
          <a:noFill/>
        </p:spPr>
        <p:txBody>
          <a:bodyPr wrap="none" rtlCol="0">
            <a:spAutoFit/>
          </a:bodyPr>
          <a:lstStyle/>
          <a:p>
            <a:r>
              <a:rPr lang="en-US" b="1" dirty="0">
                <a:solidFill>
                  <a:srgbClr val="4DA1A9"/>
                </a:solidFill>
                <a:latin typeface="Poppins" panose="00000500000000000000" pitchFamily="50" charset="0"/>
                <a:cs typeface="Poppins" panose="00000500000000000000" pitchFamily="50" charset="0"/>
              </a:rPr>
              <a:t>Building Block 4: </a:t>
            </a:r>
            <a:r>
              <a:rPr lang="en-US" dirty="0">
                <a:solidFill>
                  <a:srgbClr val="343434"/>
                </a:solidFill>
                <a:latin typeface="Poppins" panose="00000500000000000000" pitchFamily="50" charset="0"/>
                <a:cs typeface="Poppins" panose="00000500000000000000" pitchFamily="50" charset="0"/>
              </a:rPr>
              <a:t>Programmes and Delivery </a:t>
            </a:r>
          </a:p>
          <a:p>
            <a:r>
              <a:rPr lang="en-US" dirty="0">
                <a:solidFill>
                  <a:srgbClr val="343434"/>
                </a:solidFill>
                <a:latin typeface="Poppins" panose="00000500000000000000" pitchFamily="50" charset="0"/>
                <a:cs typeface="Poppins" panose="00000500000000000000" pitchFamily="50" charset="0"/>
              </a:rPr>
              <a:t>Systems for Adaptive Social Protection</a:t>
            </a:r>
          </a:p>
        </p:txBody>
      </p:sp>
      <p:sp>
        <p:nvSpPr>
          <p:cNvPr id="9" name="TextBox 8"/>
          <p:cNvSpPr txBox="1"/>
          <p:nvPr/>
        </p:nvSpPr>
        <p:spPr>
          <a:xfrm>
            <a:off x="409219" y="4367388"/>
            <a:ext cx="3185487" cy="307777"/>
          </a:xfrm>
          <a:prstGeom prst="rect">
            <a:avLst/>
          </a:prstGeom>
          <a:noFill/>
        </p:spPr>
        <p:txBody>
          <a:bodyPr wrap="none" rtlCol="0">
            <a:spAutoFit/>
          </a:bodyPr>
          <a:lstStyle/>
          <a:p>
            <a:r>
              <a:rPr lang="en-US" sz="1400" b="1" dirty="0">
                <a:solidFill>
                  <a:srgbClr val="4DA1A9"/>
                </a:solidFill>
                <a:latin typeface="Poppins" panose="00000500000000000000" pitchFamily="50" charset="0"/>
                <a:cs typeface="Poppins" panose="00000500000000000000" pitchFamily="50" charset="0"/>
              </a:rPr>
              <a:t>Speaker Name, </a:t>
            </a:r>
            <a:r>
              <a:rPr lang="en-US" sz="1400" dirty="0">
                <a:solidFill>
                  <a:srgbClr val="343434"/>
                </a:solidFill>
                <a:latin typeface="Poppins" panose="00000500000000000000" pitchFamily="50" charset="0"/>
                <a:cs typeface="Poppins" panose="00000500000000000000" pitchFamily="50" charset="0"/>
              </a:rPr>
              <a:t>organization etc. </a:t>
            </a:r>
          </a:p>
        </p:txBody>
      </p:sp>
      <p:pic>
        <p:nvPicPr>
          <p:cNvPr id="10" name="Picture 9" descr="logo 1">
            <a:extLst>
              <a:ext uri="{FF2B5EF4-FFF2-40B4-BE49-F238E27FC236}">
                <a16:creationId xmlns:a16="http://schemas.microsoft.com/office/drawing/2014/main" id="{8F98B1E5-BF8D-2DFC-BAC3-9755538AF1B0}"/>
              </a:ext>
            </a:extLst>
          </p:cNvPr>
          <p:cNvPicPr>
            <a:picLocks noGrp="1" noChangeAspect="1"/>
          </p:cNvPicPr>
          <p:nvPr/>
        </p:nvPicPr>
        <p:blipFill>
          <a:blip r:embed="rId3">
            <a:lum/>
            <a:extLst>
              <a:ext uri="{28A0092B-C50C-407E-A947-70E740481C1C}">
                <a14:useLocalDpi xmlns:a14="http://schemas.microsoft.com/office/drawing/2010/main" val="0"/>
              </a:ext>
            </a:extLst>
          </a:blip>
          <a:stretch>
            <a:fillRect/>
          </a:stretch>
        </p:blipFill>
        <p:spPr>
          <a:xfrm>
            <a:off x="8062749" y="2007503"/>
            <a:ext cx="2847600" cy="2842993"/>
          </a:xfrm>
          <a:prstGeom prst="rect">
            <a:avLst/>
          </a:prstGeom>
        </p:spPr>
      </p:pic>
      <p:sp>
        <p:nvSpPr>
          <p:cNvPr id="11" name="Rectangle 10">
            <a:extLst>
              <a:ext uri="{FF2B5EF4-FFF2-40B4-BE49-F238E27FC236}">
                <a16:creationId xmlns:a16="http://schemas.microsoft.com/office/drawing/2014/main" id="{218CB0B5-A77D-959F-5AAD-331B11598A20}"/>
              </a:ext>
            </a:extLst>
          </p:cNvPr>
          <p:cNvSpPr/>
          <p:nvPr/>
        </p:nvSpPr>
        <p:spPr>
          <a:xfrm>
            <a:off x="-2" y="2362618"/>
            <a:ext cx="6890995" cy="737976"/>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latin typeface="Poppins" panose="00000500000000000000" pitchFamily="50" charset="0"/>
                <a:cs typeface="Poppins" panose="00000500000000000000" pitchFamily="50" charset="0"/>
              </a:rPr>
              <a:t>       </a:t>
            </a:r>
            <a:r>
              <a:rPr lang="en-US" b="1" dirty="0">
                <a:latin typeface="Poppins" panose="00000500000000000000" pitchFamily="50" charset="0"/>
                <a:cs typeface="Poppins" panose="00000500000000000000" pitchFamily="50" charset="0"/>
              </a:rPr>
              <a:t>LATEST INTERVENTIONS IN SOCIAL PROTECTION</a:t>
            </a:r>
            <a:endParaRPr lang="x-none" b="1" dirty="0">
              <a:latin typeface="Poppins" panose="00000500000000000000" pitchFamily="50" charset="0"/>
              <a:cs typeface="Poppins" panose="00000500000000000000" pitchFamily="50" charset="0"/>
            </a:endParaRPr>
          </a:p>
        </p:txBody>
      </p:sp>
      <p:sp>
        <p:nvSpPr>
          <p:cNvPr id="2" name="Rectangle 1">
            <a:extLst>
              <a:ext uri="{FF2B5EF4-FFF2-40B4-BE49-F238E27FC236}">
                <a16:creationId xmlns:a16="http://schemas.microsoft.com/office/drawing/2014/main" id="{FE280D41-FE4E-EFB0-473D-5D179C3DAC23}"/>
              </a:ext>
            </a:extLst>
          </p:cNvPr>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112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8723" y="475373"/>
            <a:ext cx="3297936" cy="768096"/>
          </a:xfrm>
          <a:prstGeom prst="rect">
            <a:avLst/>
          </a:prstGeom>
        </p:spPr>
      </p:pic>
      <p:sp>
        <p:nvSpPr>
          <p:cNvPr id="3" name="TextBox 2"/>
          <p:cNvSpPr txBox="1"/>
          <p:nvPr/>
        </p:nvSpPr>
        <p:spPr>
          <a:xfrm>
            <a:off x="381740" y="628588"/>
            <a:ext cx="3026791" cy="461665"/>
          </a:xfrm>
          <a:prstGeom prst="rect">
            <a:avLst/>
          </a:prstGeom>
          <a:noFill/>
        </p:spPr>
        <p:txBody>
          <a:bodyPr wrap="none" rtlCol="0">
            <a:spAutoFit/>
          </a:bodyPr>
          <a:lstStyle/>
          <a:p>
            <a:r>
              <a:rPr lang="en-US" sz="2400" b="1" dirty="0">
                <a:solidFill>
                  <a:srgbClr val="294B72"/>
                </a:solidFill>
                <a:latin typeface="Poppins" panose="00000500000000000000" pitchFamily="50" charset="0"/>
                <a:cs typeface="Poppins" panose="00000500000000000000" pitchFamily="50" charset="0"/>
              </a:rPr>
              <a:t>Presentation Title </a:t>
            </a:r>
          </a:p>
        </p:txBody>
      </p:sp>
      <p:sp>
        <p:nvSpPr>
          <p:cNvPr id="4" name="Rectangle 3">
            <a:extLst>
              <a:ext uri="{FF2B5EF4-FFF2-40B4-BE49-F238E27FC236}">
                <a16:creationId xmlns:a16="http://schemas.microsoft.com/office/drawing/2014/main" id="{218CB0B5-A77D-959F-5AAD-331B11598A20}"/>
              </a:ext>
            </a:extLst>
          </p:cNvPr>
          <p:cNvSpPr/>
          <p:nvPr/>
        </p:nvSpPr>
        <p:spPr>
          <a:xfrm>
            <a:off x="1" y="6366218"/>
            <a:ext cx="5033912" cy="273378"/>
          </a:xfrm>
          <a:prstGeom prst="rect">
            <a:avLst/>
          </a:prstGeom>
          <a:solidFill>
            <a:srgbClr val="2E50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dirty="0">
                <a:latin typeface="Poppins" panose="00000500000000000000" pitchFamily="50" charset="0"/>
                <a:cs typeface="Poppins" panose="00000500000000000000" pitchFamily="50" charset="0"/>
              </a:rPr>
              <a:t>               LATEST INTERVENTIONS IN SOCIAL PROTECTION</a:t>
            </a:r>
            <a:endParaRPr lang="x-none" sz="1000" dirty="0">
              <a:latin typeface="Poppins" panose="00000500000000000000" pitchFamily="50" charset="0"/>
              <a:cs typeface="Poppins" panose="00000500000000000000" pitchFamily="50" charset="0"/>
            </a:endParaRPr>
          </a:p>
        </p:txBody>
      </p:sp>
      <p:sp>
        <p:nvSpPr>
          <p:cNvPr id="5" name="TextBox 4">
            <a:extLst>
              <a:ext uri="{FF2B5EF4-FFF2-40B4-BE49-F238E27FC236}">
                <a16:creationId xmlns:a16="http://schemas.microsoft.com/office/drawing/2014/main" id="{92B67226-D617-E653-28BD-DBAA3706611D}"/>
              </a:ext>
            </a:extLst>
          </p:cNvPr>
          <p:cNvSpPr txBox="1"/>
          <p:nvPr/>
        </p:nvSpPr>
        <p:spPr>
          <a:xfrm>
            <a:off x="477308" y="6119997"/>
            <a:ext cx="833018" cy="246221"/>
          </a:xfrm>
          <a:prstGeom prst="rect">
            <a:avLst/>
          </a:prstGeom>
          <a:solidFill>
            <a:srgbClr val="4DA1A9"/>
          </a:solidFill>
        </p:spPr>
        <p:txBody>
          <a:bodyPr wrap="square">
            <a:spAutoFit/>
          </a:bodyPr>
          <a:lstStyle/>
          <a:p>
            <a:r>
              <a:rPr lang="en-US" sz="1000" b="1" dirty="0">
                <a:solidFill>
                  <a:srgbClr val="FFFFFF"/>
                </a:solidFill>
                <a:latin typeface="Poppins" panose="00000500000000000000" pitchFamily="2" charset="0"/>
                <a:cs typeface="Poppins" panose="00000500000000000000" pitchFamily="2" charset="0"/>
              </a:rPr>
              <a:t>SESSION 6</a:t>
            </a:r>
            <a:endParaRPr lang="x-none" sz="1000" b="1" dirty="0">
              <a:solidFill>
                <a:srgbClr val="FFFFFF"/>
              </a:solidFill>
              <a:latin typeface="Poppins" panose="00000500000000000000" pitchFamily="2" charset="0"/>
              <a:cs typeface="Poppins" panose="00000500000000000000" pitchFamily="2" charset="0"/>
            </a:endParaRPr>
          </a:p>
        </p:txBody>
      </p:sp>
      <p:sp>
        <p:nvSpPr>
          <p:cNvPr id="6" name="Rectangle 5"/>
          <p:cNvSpPr/>
          <p:nvPr/>
        </p:nvSpPr>
        <p:spPr>
          <a:xfrm>
            <a:off x="0" y="6728522"/>
            <a:ext cx="12192000" cy="169682"/>
          </a:xfrm>
          <a:prstGeom prst="rect">
            <a:avLst/>
          </a:prstGeom>
          <a:solidFill>
            <a:srgbClr val="4DA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81739" y="1286201"/>
            <a:ext cx="9383697" cy="4770537"/>
          </a:xfrm>
          <a:prstGeom prst="rect">
            <a:avLst/>
          </a:prstGeom>
          <a:noFill/>
        </p:spPr>
        <p:txBody>
          <a:bodyPr wrap="square" rtlCol="0">
            <a:spAutoFit/>
          </a:bodyPr>
          <a:lstStyle/>
          <a:p>
            <a:endParaRPr lang="en-US" sz="1600" b="1" dirty="0">
              <a:solidFill>
                <a:srgbClr val="4DA1A9"/>
              </a:solidFill>
              <a:latin typeface="Poppins" panose="00000500000000000000" pitchFamily="50" charset="0"/>
              <a:cs typeface="Poppins" panose="00000500000000000000" pitchFamily="50" charset="0"/>
            </a:endParaRPr>
          </a:p>
          <a:p>
            <a:r>
              <a:rPr lang="en-US" sz="1600" b="1" dirty="0">
                <a:solidFill>
                  <a:srgbClr val="4DA1A9"/>
                </a:solidFill>
                <a:latin typeface="Poppins" panose="00000500000000000000" pitchFamily="50" charset="0"/>
                <a:cs typeface="Poppins" panose="00000500000000000000" pitchFamily="50" charset="0"/>
              </a:rPr>
              <a:t>Presentation Body Textbox.</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 </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Textbox for body text. Textbox for body text. Textbox for body text. Textbox for body text.</a:t>
            </a:r>
          </a:p>
          <a:p>
            <a:r>
              <a:rPr lang="en-US" sz="1600" dirty="0">
                <a:solidFill>
                  <a:srgbClr val="343434"/>
                </a:solidFill>
                <a:latin typeface="Poppins" panose="00000500000000000000" pitchFamily="50" charset="0"/>
                <a:cs typeface="Poppins" panose="00000500000000000000" pitchFamily="50" charset="0"/>
              </a:rPr>
              <a:t>Textbox for body text. Textbox for body text. Textbox for body text. Textbox for body text. Textbox for body text. Textbox for body text. Textbox for body text. Textbox for body text. </a:t>
            </a:r>
          </a:p>
        </p:txBody>
      </p:sp>
    </p:spTree>
    <p:extLst>
      <p:ext uri="{BB962C8B-B14F-4D97-AF65-F5344CB8AC3E}">
        <p14:creationId xmlns:p14="http://schemas.microsoft.com/office/powerpoint/2010/main" val="2393254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1549</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Nawaz, Farman GIZ PK</cp:lastModifiedBy>
  <cp:revision>12</cp:revision>
  <dcterms:created xsi:type="dcterms:W3CDTF">2025-02-10T08:01:21Z</dcterms:created>
  <dcterms:modified xsi:type="dcterms:W3CDTF">2025-02-17T05:10:34Z</dcterms:modified>
</cp:coreProperties>
</file>